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2" r:id="rId4"/>
    <p:sldId id="273" r:id="rId5"/>
    <p:sldId id="274" r:id="rId6"/>
    <p:sldId id="275" r:id="rId7"/>
    <p:sldId id="276" r:id="rId8"/>
    <p:sldId id="260" r:id="rId9"/>
    <p:sldId id="277" r:id="rId10"/>
    <p:sldId id="278" r:id="rId11"/>
    <p:sldId id="258" r:id="rId12"/>
    <p:sldId id="261" r:id="rId13"/>
    <p:sldId id="279" r:id="rId14"/>
    <p:sldId id="263" r:id="rId15"/>
    <p:sldId id="28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A880-D696-4030-AD42-4F9C32C088ED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831AE-6AB6-4A97-A62B-8391E9E44B7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31AE-6AB6-4A97-A62B-8391E9E44B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31AE-6AB6-4A97-A62B-8391E9E44B7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0A37-33D9-4278-A1AF-0AA90DA677E7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944A-6122-44E0-8439-A6749ED9224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4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networking.lovetoknow.com/Slideshow:Ideas_for_Fun_on_Facebook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://socialnetworking.lovetoknow.com/Slideshow:Ideas_for_Fun_on_Facebook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lp De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" y="0"/>
            <a:ext cx="9140687" cy="6858000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/>
          <p:cNvSpPr/>
          <p:nvPr/>
        </p:nvSpPr>
        <p:spPr>
          <a:xfrm>
            <a:off x="0" y="5105400"/>
            <a:ext cx="9144000" cy="1219200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Helpdesks het hoe en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waarom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Een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informerende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workshop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voor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1ste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lijnsmedewerkers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62400" y="4536757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Onderwijsperiode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1 –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Schooljaar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2010-2011</a:t>
            </a:r>
          </a:p>
          <a:p>
            <a:pPr algn="r"/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Maandag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13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Vrijdag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19 </a:t>
            </a:r>
            <a:r>
              <a:rPr lang="en-US" sz="1200" dirty="0" err="1" smtClean="0">
                <a:solidFill>
                  <a:schemeClr val="bg1">
                    <a:lumMod val="95000"/>
                  </a:schemeClr>
                </a:solidFill>
              </a:rPr>
              <a:t>november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52400" y="63246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Powered by: ROC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Westerschelde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 ICT Media &amp; Design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8057">
            <a:off x="228600" y="228600"/>
            <a:ext cx="2500023" cy="10668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Klanten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en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begrip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tonen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>
          <a:xfrm>
            <a:off x="1905000" y="1143000"/>
            <a:ext cx="6781800" cy="2743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Jullie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hebben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taak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Om de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juiste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prioriteit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stellen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En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klant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bevestiging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te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geven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dat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hun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probleem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serieus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genomen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wordt</a:t>
            </a:r>
            <a:endParaRPr lang="en-US" sz="2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Hun op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een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rustige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&amp;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begripvolle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manier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uit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te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leggen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dat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het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bij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hoge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drukt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wel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is even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kan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duren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voordat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het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probleem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verholpen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is</a:t>
            </a:r>
          </a:p>
        </p:txBody>
      </p:sp>
      <p:pic>
        <p:nvPicPr>
          <p:cNvPr id="39938" name="Picture 2" descr="http://www.neurosciencemarketing.com/blog/wp-content/photos/smile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990600"/>
            <a:ext cx="1371600" cy="1367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Rechthoek 10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76200" y="3657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Hoe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niet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rebuchet MS" pitchFamily="34" charset="0"/>
              </a:rPr>
              <a:t>om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rebuchet MS" pitchFamily="34" charset="0"/>
              </a:rPr>
              <a:t>te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rebuchet MS" pitchFamily="34" charset="0"/>
              </a:rPr>
              <a:t>gaan</a:t>
            </a:r>
            <a:r>
              <a:rPr lang="en-US" sz="3200" dirty="0" smtClean="0">
                <a:solidFill>
                  <a:schemeClr val="bg1"/>
                </a:solidFill>
                <a:latin typeface="Trebuchet MS" pitchFamily="34" charset="0"/>
              </a:rPr>
              <a:t> met </a:t>
            </a:r>
            <a:r>
              <a:rPr lang="en-US" sz="3200" dirty="0" err="1" smtClean="0">
                <a:solidFill>
                  <a:schemeClr val="bg1"/>
                </a:solidFill>
                <a:latin typeface="Trebuchet MS" pitchFamily="34" charset="0"/>
              </a:rPr>
              <a:t>klanten</a:t>
            </a:r>
            <a:endParaRPr lang="en-US" sz="3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pic>
        <p:nvPicPr>
          <p:cNvPr id="7174" name="Picture 6" descr="http://virtualwolf.org/images/ars/helpdeskwar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0796">
            <a:off x="4891328" y="2177960"/>
            <a:ext cx="3909772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8" name="Picture 10" descr="http://www.glasbergen.com/images/k17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44560"/>
            <a:ext cx="373210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80" name="Picture 12" descr="http://www.glasbergen.com/images/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717">
            <a:off x="2941619" y="2390745"/>
            <a:ext cx="3276600" cy="3556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82" name="Picture 14" descr="http://t2.gstatic.com/images?q=tbn:qZoie4mAzDjPWM:http://static.funnyjunk.com/pictures/intel.jpg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70196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84" name="Picture 16" descr="http://www.vermeulenadministraties.eu/helpdes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971800"/>
            <a:ext cx="3810000" cy="3276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4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Rechthoek 19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76200" y="42672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zorg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je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ervoor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iedereen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hetzelfde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meldingen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afhandeld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pic>
        <p:nvPicPr>
          <p:cNvPr id="31746" name="Picture 2" descr="http://ps3clan.nl/wp-content/uploads/2010/02/Sony-helpd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332447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senstar.nl/attachments/Image/Helpde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76400"/>
            <a:ext cx="324454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www.pcprojectpurmerend.nl/pn/images/custom/Bel%20helpdesk%201-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1" y="4267200"/>
            <a:ext cx="331755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2" name="AutoShape 8" descr="http://www.acehoba.com/Helpdesk%20Assistant.jpg"/>
          <p:cNvSpPr>
            <a:spLocks noChangeAspect="1" noChangeArrowheads="1"/>
          </p:cNvSpPr>
          <p:nvPr/>
        </p:nvSpPr>
        <p:spPr bwMode="auto">
          <a:xfrm>
            <a:off x="155575" y="-2027238"/>
            <a:ext cx="657225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4" name="Picture 10" descr="http://www.acehoba.com/Helpdesk%20Assista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267200"/>
            <a:ext cx="331572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kstvak 12"/>
          <p:cNvSpPr txBox="1"/>
          <p:nvPr/>
        </p:nvSpPr>
        <p:spPr>
          <a:xfrm>
            <a:off x="1905000" y="1752600"/>
            <a:ext cx="5866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085353" y="1752600"/>
            <a:ext cx="6014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Jaap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752600" y="60960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melding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geholpen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942007" y="4343400"/>
            <a:ext cx="5725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486400" y="60960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gelijk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180789" y="4343400"/>
            <a:ext cx="5822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410200" y="35814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ondersteunen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word 2002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752600" y="35814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het document 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1756" name="Picture 12" descr="http://www.coffeeforclosers.org/wp-content/uploads/2008/03/confused-computer-us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9326" y="2847119"/>
            <a:ext cx="2820074" cy="1877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4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5" name="Rechthoek 24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6200" y="4800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zorg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je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ervoor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iedereen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hetzelfde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meldingen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afhandeld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pic>
        <p:nvPicPr>
          <p:cNvPr id="31746" name="Picture 2" descr="http://ps3clan.nl/wp-content/uploads/2010/02/Sony-helpd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332447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senstar.nl/attachments/Image/Helpde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76400"/>
            <a:ext cx="324454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www.pcprojectpurmerend.nl/pn/images/custom/Bel%20helpdesk%201-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1" y="4267200"/>
            <a:ext cx="331755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52" name="AutoShape 8" descr="http://www.acehoba.com/Helpdesk%20Assistant.jpg"/>
          <p:cNvSpPr>
            <a:spLocks noChangeAspect="1" noChangeArrowheads="1"/>
          </p:cNvSpPr>
          <p:nvPr/>
        </p:nvSpPr>
        <p:spPr bwMode="auto">
          <a:xfrm>
            <a:off x="155575" y="-2027238"/>
            <a:ext cx="6572250" cy="422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4" name="Picture 10" descr="http://www.acehoba.com/Helpdesk%20Assista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267200"/>
            <a:ext cx="331572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kstvak 12"/>
          <p:cNvSpPr txBox="1"/>
          <p:nvPr/>
        </p:nvSpPr>
        <p:spPr>
          <a:xfrm>
            <a:off x="1905000" y="1752600"/>
            <a:ext cx="5866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085353" y="1752600"/>
            <a:ext cx="60144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Jaap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752600" y="60960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het document 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942007" y="4343400"/>
            <a:ext cx="57259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486400" y="60960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het document 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180789" y="4343400"/>
            <a:ext cx="58221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410200" y="35814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het document 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752600" y="3581400"/>
            <a:ext cx="3429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Kunt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het document 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mailen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3010" name="Picture 2" descr="http://blog.expressocorp.com/wp-content/uploads/2009/05/happy_us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1524000"/>
            <a:ext cx="23622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hthoek 23"/>
          <p:cNvSpPr/>
          <p:nvPr/>
        </p:nvSpPr>
        <p:spPr>
          <a:xfrm rot="384510">
            <a:off x="4191000" y="1509555"/>
            <a:ext cx="2514600" cy="76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behulp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procedures /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flowchars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4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6" name="Rechthoek 25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Ovaal 26"/>
          <p:cNvSpPr/>
          <p:nvPr/>
        </p:nvSpPr>
        <p:spPr>
          <a:xfrm>
            <a:off x="76200" y="4800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Procedures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moeilijk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905000" y="990600"/>
            <a:ext cx="67818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Wel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nee! Procedures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zijn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duidelijke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afspraken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over hoe je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handeld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dit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je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eenvoudig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flowschema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zetten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4114800" y="3429000"/>
            <a:ext cx="21336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2971800" y="3962400"/>
            <a:ext cx="4572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endCxn id="17" idx="2"/>
          </p:cNvCxnSpPr>
          <p:nvPr/>
        </p:nvCxnSpPr>
        <p:spPr>
          <a:xfrm rot="5400000">
            <a:off x="1752600" y="5257800"/>
            <a:ext cx="2514600" cy="76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2133600" y="4419600"/>
            <a:ext cx="1676400" cy="5334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Registreer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melding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2133600" y="5029200"/>
            <a:ext cx="1676400" cy="5334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het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probleem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2133600" y="5638800"/>
            <a:ext cx="1676400" cy="5334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Registreer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oplossing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2133600" y="6248400"/>
            <a:ext cx="1676400" cy="3048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Klaar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Rechte verbindingslijn 25"/>
          <p:cNvCxnSpPr/>
          <p:nvPr/>
        </p:nvCxnSpPr>
        <p:spPr>
          <a:xfrm rot="16200000" flipH="1">
            <a:off x="7124699" y="4381499"/>
            <a:ext cx="990600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fgeronde rechthoek 12"/>
          <p:cNvSpPr/>
          <p:nvPr/>
        </p:nvSpPr>
        <p:spPr>
          <a:xfrm>
            <a:off x="2514600" y="3810000"/>
            <a:ext cx="914400" cy="457200"/>
          </a:xfrm>
          <a:prstGeom prst="roundRect">
            <a:avLst/>
          </a:prstGeom>
          <a:solidFill>
            <a:srgbClr val="92D050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6553200" y="4419600"/>
            <a:ext cx="2057400" cy="762000"/>
          </a:xfrm>
          <a:prstGeom prst="round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Deel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ondersteund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wordt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7086600" y="3733800"/>
            <a:ext cx="914400" cy="457200"/>
          </a:xfrm>
          <a:prstGeom prst="roundRect">
            <a:avLst/>
          </a:prstGeom>
          <a:solidFill>
            <a:srgbClr val="FF0000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</a:p>
        </p:txBody>
      </p:sp>
      <p:cxnSp>
        <p:nvCxnSpPr>
          <p:cNvPr id="28" name="Rechte verbindingslijn 27"/>
          <p:cNvCxnSpPr>
            <a:endCxn id="12" idx="2"/>
          </p:cNvCxnSpPr>
          <p:nvPr/>
        </p:nvCxnSpPr>
        <p:spPr>
          <a:xfrm rot="5400000">
            <a:off x="4305300" y="3619500"/>
            <a:ext cx="1905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/>
          <p:cNvSpPr/>
          <p:nvPr/>
        </p:nvSpPr>
        <p:spPr>
          <a:xfrm>
            <a:off x="4038600" y="2514600"/>
            <a:ext cx="25146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Klant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heeft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probleem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GSM</a:t>
            </a:r>
          </a:p>
        </p:txBody>
      </p:sp>
      <p:sp>
        <p:nvSpPr>
          <p:cNvPr id="12" name="Ruit 11"/>
          <p:cNvSpPr/>
          <p:nvPr/>
        </p:nvSpPr>
        <p:spPr>
          <a:xfrm>
            <a:off x="3733800" y="3276600"/>
            <a:ext cx="3048000" cy="1295400"/>
          </a:xfrm>
          <a:prstGeom prst="diamond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ondersteund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9698" name="Picture 2" descr="http://www.mobile-t-mobile.com/uimg/angry-mobile-phone-u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872" y="2438400"/>
            <a:ext cx="1623728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static.howstuffworks.com/gif/in-flight-mobile-phone-service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33400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kstvak 31"/>
          <p:cNvSpPr txBox="1"/>
          <p:nvPr/>
        </p:nvSpPr>
        <p:spPr>
          <a:xfrm>
            <a:off x="50292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begrip</a:t>
            </a:r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Rechthoek 33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76200" y="4800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4114800" y="4495800"/>
            <a:ext cx="21336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Rechthoek 33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76200" y="4800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zorg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je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ervoor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iedereen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hetzelfde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meldingen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afhandeld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6781800" y="5029200"/>
            <a:ext cx="198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nl-NL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lijn helpdesk medewerkers</a:t>
            </a:r>
            <a:endParaRPr lang="nl-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Vorm 38"/>
          <p:cNvCxnSpPr>
            <a:stCxn id="30" idx="2"/>
          </p:cNvCxnSpPr>
          <p:nvPr/>
        </p:nvCxnSpPr>
        <p:spPr>
          <a:xfrm rot="16200000" flipH="1">
            <a:off x="3429000" y="4267200"/>
            <a:ext cx="381000" cy="1295400"/>
          </a:xfrm>
          <a:prstGeom prst="bentConnector2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orm 39"/>
          <p:cNvCxnSpPr/>
          <p:nvPr/>
        </p:nvCxnSpPr>
        <p:spPr>
          <a:xfrm rot="16200000" flipH="1">
            <a:off x="5867400" y="5029200"/>
            <a:ext cx="381000" cy="1295400"/>
          </a:xfrm>
          <a:prstGeom prst="bentConnector2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rot="5400000">
            <a:off x="2362597" y="3124597"/>
            <a:ext cx="1066006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1905000" y="2209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nl-NL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klant contact</a:t>
            </a:r>
            <a:endParaRPr lang="nl-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1981200" y="3733800"/>
            <a:ext cx="198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nl-NL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lijn helpdesk medewerkers</a:t>
            </a:r>
            <a:endParaRPr lang="nl-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4419600" y="4495800"/>
            <a:ext cx="198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nl-NL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nl-N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lijn helpdesk medewerkers</a:t>
            </a:r>
            <a:endParaRPr lang="nl-N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" descr="http://www.frankwatching.com/wordpress/wp-content/uploads/2010/02/angry-users-300x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734330" cy="48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2" descr="http://www.graymatterit.ca/images/angry_us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76400"/>
            <a:ext cx="753653" cy="46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8" descr="Confused girl at the computer">
            <a:hlinkClick r:id="rId6" tooltip="Confused girl at the computer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676401"/>
            <a:ext cx="435918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echthoek 49"/>
          <p:cNvSpPr/>
          <p:nvPr/>
        </p:nvSpPr>
        <p:spPr>
          <a:xfrm>
            <a:off x="2590800" y="281047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Registratie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oplossen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1ste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lijn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incidenten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(Word, PC, Printer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1447800" y="5105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Doorzetten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van 2de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lijn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incidenten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(Backup, Internet,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Gebruiker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accounts AD)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3657600" y="60198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Doorzetten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van 3de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lijn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incidenten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Specifieke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kennis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gebieden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: Routing, Firewall, Exchange mail server, etc)</a:t>
            </a:r>
            <a:endParaRPr lang="nl-N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ijdelijke aanduiding voor inhoud 2"/>
          <p:cNvSpPr txBox="1">
            <a:spLocks/>
          </p:cNvSpPr>
          <p:nvPr/>
        </p:nvSpPr>
        <p:spPr>
          <a:xfrm>
            <a:off x="4038600" y="1676400"/>
            <a:ext cx="4800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helpdesk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dient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afspraken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te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maken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over het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vaststellen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van 1ste, 2de, en 3de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lijn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incidenten</a:t>
            </a:r>
            <a:endParaRPr lang="en-US" sz="20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7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7432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58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3956" y="27432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6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59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9756" y="27432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  <p:bldP spid="35" grpId="0" animBg="1"/>
      <p:bldP spid="50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 rot="578252">
            <a:off x="1219200" y="3124200"/>
            <a:ext cx="7162800" cy="609600"/>
          </a:xfrm>
        </p:spPr>
        <p:txBody>
          <a:bodyPr>
            <a:noAutofit/>
          </a:bodyPr>
          <a:lstStyle/>
          <a:p>
            <a:r>
              <a:rPr lang="en-US" sz="5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5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8057">
            <a:off x="228600" y="228600"/>
            <a:ext cx="2500023" cy="10668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is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helpdesk?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8400" y="1066800"/>
            <a:ext cx="6248400" cy="50593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  <a:latin typeface="Trebuchet MS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Trebuchet MS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Trebuchet MS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ICT helpdesk is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centrale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locatie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in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organisatie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waar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klanten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lvl="1"/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Vragen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kunnen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stellen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/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storing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kunnen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melden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Of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advies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vragen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over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bepaald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product </a:t>
            </a:r>
            <a:r>
              <a:rPr lang="en-US" sz="2400" i="1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Trebuchet MS" pitchFamily="34" charset="0"/>
              </a:rPr>
              <a:t>b.v</a:t>
            </a:r>
            <a:r>
              <a:rPr lang="en-US" sz="2400" i="1" dirty="0" smtClean="0">
                <a:solidFill>
                  <a:schemeClr val="bg1"/>
                </a:solidFill>
                <a:latin typeface="Trebuchet MS" pitchFamily="34" charset="0"/>
              </a:rPr>
              <a:t>. Word) 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of Service </a:t>
            </a:r>
            <a:b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en-US" sz="2400" i="1" dirty="0" err="1" smtClean="0">
                <a:solidFill>
                  <a:schemeClr val="bg1"/>
                </a:solidFill>
                <a:latin typeface="Trebuchet MS" pitchFamily="34" charset="0"/>
              </a:rPr>
              <a:t>b.v</a:t>
            </a:r>
            <a:r>
              <a:rPr lang="en-US" sz="2400" i="1" dirty="0" smtClean="0">
                <a:solidFill>
                  <a:schemeClr val="bg1"/>
                </a:solidFill>
                <a:latin typeface="Trebuchet MS" pitchFamily="34" charset="0"/>
              </a:rPr>
              <a:t>. FTP)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pic>
        <p:nvPicPr>
          <p:cNvPr id="33794" name="Picture 2" descr="http://search-people-by-ssn.com/wp-content/uploads/2008/07/help-desk-outsour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8035" y="1295400"/>
            <a:ext cx="2628765" cy="175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411tech.org/images/help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14478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://www.werkenbijcbb.nl/wp-content/uploads/2008/03/cbb_helpde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295400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Rechthoek 10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76200" y="10668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doet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helpdesk?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85696" y="1066800"/>
            <a:ext cx="6248400" cy="5059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helpdesk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draagt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bij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aan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organisatie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514350" indent="-51435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voortgang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Bij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veel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bedrijven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valt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het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werk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514350" indent="-51435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stil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zodra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zich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incident (</a:t>
            </a:r>
            <a:r>
              <a:rPr lang="en-US" sz="2400" i="1" dirty="0" err="1" smtClean="0">
                <a:solidFill>
                  <a:schemeClr val="bg1"/>
                </a:solidFill>
                <a:latin typeface="Trebuchet MS" pitchFamily="34" charset="0"/>
              </a:rPr>
              <a:t>probleem</a:t>
            </a:r>
            <a:r>
              <a:rPr lang="en-US" sz="2400" i="1" dirty="0" smtClean="0">
                <a:solidFill>
                  <a:schemeClr val="bg1"/>
                </a:solidFill>
                <a:latin typeface="Trebuchet MS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514350" indent="-51435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voordoet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. </a:t>
            </a: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400" b="1" u="sng" dirty="0" err="1" smtClean="0">
                <a:solidFill>
                  <a:schemeClr val="bg1"/>
                </a:solidFill>
                <a:latin typeface="Trebuchet MS" pitchFamily="34" charset="0"/>
              </a:rPr>
              <a:t>Verwerken</a:t>
            </a:r>
            <a:r>
              <a:rPr lang="en-US" sz="2400" b="1" u="sng" dirty="0" smtClean="0">
                <a:solidFill>
                  <a:schemeClr val="bg1"/>
                </a:solidFill>
                <a:latin typeface="Trebuchet MS" pitchFamily="34" charset="0"/>
              </a:rPr>
              <a:t> van </a:t>
            </a:r>
            <a:r>
              <a:rPr lang="en-US" sz="2400" b="1" u="sng" dirty="0" err="1" smtClean="0">
                <a:solidFill>
                  <a:schemeClr val="bg1"/>
                </a:solidFill>
                <a:latin typeface="Trebuchet MS" pitchFamily="34" charset="0"/>
              </a:rPr>
              <a:t>meldingen</a:t>
            </a:r>
            <a:r>
              <a:rPr lang="en-US" sz="2400" b="1" u="sng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Registeren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meldingen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Waar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mogelijk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oplossen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van de melding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Waar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nodig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doorzetten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melding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naar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collega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Registeren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van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oplossing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/ workaround</a:t>
            </a:r>
            <a:b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</a:b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en-US" sz="2400" b="1" u="sng" dirty="0" err="1" smtClean="0">
                <a:solidFill>
                  <a:schemeClr val="bg1"/>
                </a:solidFill>
                <a:latin typeface="Trebuchet MS" pitchFamily="34" charset="0"/>
              </a:rPr>
              <a:t>Instructie</a:t>
            </a:r>
            <a:r>
              <a:rPr lang="en-US" sz="2400" b="1" u="sng" dirty="0" smtClean="0">
                <a:solidFill>
                  <a:schemeClr val="bg1"/>
                </a:solidFill>
                <a:latin typeface="Trebuchet MS" pitchFamily="34" charset="0"/>
              </a:rPr>
              <a:t> van </a:t>
            </a:r>
            <a:r>
              <a:rPr lang="en-US" sz="2400" b="1" u="sng" dirty="0" err="1" smtClean="0">
                <a:solidFill>
                  <a:schemeClr val="bg1"/>
                </a:solidFill>
                <a:latin typeface="Trebuchet MS" pitchFamily="34" charset="0"/>
              </a:rPr>
              <a:t>klanten</a:t>
            </a:r>
            <a:r>
              <a:rPr lang="en-US" sz="2400" b="1" u="sng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Opstellen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gebruiker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instructies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pic>
        <p:nvPicPr>
          <p:cNvPr id="34818" name="Picture 2" descr="http://www.xironics.nl/templates/default/images/webhosting_pakket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496" y="1066801"/>
            <a:ext cx="3305175" cy="309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t0.gstatic.com/images?q=tbn:mT0IoAWcOj-vPM:http://img518.imageshack.us/img518/913/dsc00535yj2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4096" y="1066800"/>
            <a:ext cx="3967504" cy="309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search-people-by-ssn.com/wp-content/uploads/2008/07/help-desk-outsour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131" y="4163665"/>
            <a:ext cx="2628765" cy="182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411tech.org/images/help_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7496" y="4163665"/>
            <a:ext cx="1600200" cy="181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www.werkenbijcbb.nl/wp-content/uploads/2008/03/cbb_helpdes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696" y="4163665"/>
            <a:ext cx="1752600" cy="182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www.vicares.com/images/computer_repair_m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1496" y="4163665"/>
            <a:ext cx="1905000" cy="1856135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2966696" y="1371600"/>
            <a:ext cx="2057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henk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pakketdienst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6395696" y="3276600"/>
            <a:ext cx="2362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jammer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genoeg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pakket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verzend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systeem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347696" y="61722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helpdesk!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6" name="Picture 10" descr="http://www.tntpost.nl/zakelijk/Images/Internationaal%20Pakket%20Plus_tcm210-4791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1066800"/>
            <a:ext cx="7249072" cy="4972050"/>
          </a:xfrm>
          <a:prstGeom prst="rect">
            <a:avLst/>
          </a:prstGeom>
          <a:noFill/>
        </p:spPr>
      </p:pic>
      <p:sp>
        <p:nvSpPr>
          <p:cNvPr id="20" name="Tekstvak 19"/>
          <p:cNvSpPr txBox="1"/>
          <p:nvPr/>
        </p:nvSpPr>
        <p:spPr>
          <a:xfrm>
            <a:off x="4077246" y="4876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pakketten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kunnen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worden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verzonden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852896" y="6096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Zozo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best.. Even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795496" y="6096000"/>
            <a:ext cx="2514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morgen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de helpdesk..</a:t>
            </a:r>
          </a:p>
        </p:txBody>
      </p:sp>
      <p:pic>
        <p:nvPicPr>
          <p:cNvPr id="23" name="Picture 4" descr="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4" name="Rechthoek 23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Ovaal 24"/>
          <p:cNvSpPr/>
          <p:nvPr/>
        </p:nvSpPr>
        <p:spPr>
          <a:xfrm>
            <a:off x="76200" y="14478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  <p:bldP spid="18" grpId="1"/>
      <p:bldP spid="18" grpId="2"/>
      <p:bldP spid="20" grpId="0"/>
      <p:bldP spid="21" grpId="1"/>
      <p:bldP spid="21" grpId="2"/>
      <p:bldP spid="22" grpId="0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komen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storingen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binnen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8400" y="1066800"/>
            <a:ext cx="6248400" cy="50593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Kunnen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jullie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aangeven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hoe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storingen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kunnen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binnenkomen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bij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dirty="0" smtClean="0">
                <a:solidFill>
                  <a:schemeClr val="bg1"/>
                </a:solidFill>
                <a:latin typeface="Trebuchet MS" pitchFamily="34" charset="0"/>
              </a:rPr>
              <a:t> helpdesk?</a:t>
            </a:r>
            <a:endParaRPr 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1676400" y="2743200"/>
            <a:ext cx="7239000" cy="4114800"/>
            <a:chOff x="1676400" y="2743200"/>
            <a:chExt cx="7239000" cy="4114800"/>
          </a:xfrm>
        </p:grpSpPr>
        <p:pic>
          <p:nvPicPr>
            <p:cNvPr id="35842" name="Picture 2" descr="http://www.bbc.co.uk/blogs/bryanburnett/Telepho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743200"/>
              <a:ext cx="3125475" cy="21621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846" name="Picture 6" descr="http://www1.crk.umn.edu/prod/groups/crk/@pub/@crk/documents/multimedia/crk_multimedia_10600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2743200"/>
              <a:ext cx="3962400" cy="19944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844" name="Picture 4" descr="http://www.schutte-informatisering.nl/uploads/afbeeldingen/webtechniek/web_mai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3810000"/>
              <a:ext cx="4366761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848" name="Picture 8" descr="http://linadd.org/attachment/wiki/OTRS/customer-myTickets.png?format=ra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3600" y="4495800"/>
              <a:ext cx="2933701" cy="2066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4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Rechthoek 12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76200" y="19812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962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storing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komt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binnen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en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8400" y="1066801"/>
            <a:ext cx="6248400" cy="3581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Trebuchet MS" pitchFamily="34" charset="0"/>
              </a:rPr>
              <a:t>Wat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rebuchet MS" pitchFamily="34" charset="0"/>
              </a:rPr>
              <a:t>doen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rebuchet MS" pitchFamily="34" charset="0"/>
              </a:rPr>
              <a:t>jullie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? </a:t>
            </a:r>
            <a:r>
              <a:rPr lang="en-US" sz="2400" b="1" dirty="0" err="1" smtClean="0">
                <a:solidFill>
                  <a:schemeClr val="bg1"/>
                </a:solidFill>
                <a:latin typeface="Trebuchet MS" pitchFamily="34" charset="0"/>
              </a:rPr>
              <a:t>Mogelijkheden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gelijk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klant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helpen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maakt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niet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uit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waarmee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eerst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melding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registeren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stel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prioriteit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vast en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of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zelf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melding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wel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oplossen</a:t>
            </a:r>
            <a:endParaRPr lang="en-US" sz="24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registeer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melding en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direct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helpen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362200" y="4343400"/>
            <a:ext cx="6248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Juiste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antwoord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eerst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melding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registeren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stel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prioriteit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vast en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of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ik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zelf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de melding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rebuchet MS" pitchFamily="34" charset="0"/>
              </a:rPr>
              <a:t>oplossen</a:t>
            </a:r>
            <a:r>
              <a:rPr lang="en-US" sz="2400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>
          <a:xfrm rot="20514965">
            <a:off x="6084060" y="5460758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</a:p>
        </p:txBody>
      </p:sp>
      <p:pic>
        <p:nvPicPr>
          <p:cNvPr id="36866" name="Picture 2" descr="http://freewheeler.web-log.nl/photos/uncategorized/helpd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378" y="1143000"/>
            <a:ext cx="6757647" cy="4419600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1981200" y="55626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moet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helpen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828800" y="1179493"/>
            <a:ext cx="43434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probleem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heeft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de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grootste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prioriteit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Rechthoek 12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76200" y="25908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Hoog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of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Lage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prioriteit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905000" y="1066800"/>
            <a:ext cx="67818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prioriteit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van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melding is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afhankelijk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van de impact.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Dus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vraag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hoeveel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invloed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heeft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het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voor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totale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gebruikers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-</a:t>
            </a:r>
          </a:p>
          <a:p>
            <a:pPr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groep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/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organisatie</a:t>
            </a:r>
            <a:endParaRPr lang="en-US" sz="2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7890" name="Picture 2" descr="http://www.london-it-helpdesk.com/resources/12908/assets/images/IT%20Support%20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00474"/>
            <a:ext cx="2424151" cy="2752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s://www.onritedirect.com/images/onriteMess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09874"/>
            <a:ext cx="6271999" cy="3276600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1600200" y="3352800"/>
            <a:ext cx="322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printen</a:t>
            </a:r>
            <a:endParaRPr lang="en-US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257800" y="3276600"/>
            <a:ext cx="3452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Niemand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meer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inloggen</a:t>
            </a:r>
            <a:endParaRPr lang="en-US" sz="20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667000" y="6019800"/>
            <a:ext cx="1752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prioriteit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6934200" y="5105400"/>
            <a:ext cx="17526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prioriteit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Rechthoek 17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Ovaal 18"/>
          <p:cNvSpPr/>
          <p:nvPr/>
        </p:nvSpPr>
        <p:spPr>
          <a:xfrm>
            <a:off x="76200" y="32004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Hoog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of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Lage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prioriteit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905000" y="1066800"/>
            <a:ext cx="67818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Maar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nu?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Wat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heeft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grootste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prioriteit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De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directeur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van IVS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niet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inloggen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op het project management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systeem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en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geen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taken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verdelen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/>
            </a:r>
            <a:b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</a:br>
            <a:endParaRPr lang="en-US" sz="2400" dirty="0" smtClean="0">
              <a:solidFill>
                <a:srgbClr val="92D050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Iedereen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kan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opeens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niet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meer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op internet,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maar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wel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op intranet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bestanden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benaderen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/>
            </a:r>
            <a:b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</a:br>
            <a:endParaRPr lang="en-US" sz="2400" dirty="0" smtClean="0">
              <a:solidFill>
                <a:srgbClr val="92D050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Na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controle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van de backup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blijkt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dat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deze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s’nachts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met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een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foutmelding</a:t>
            </a:r>
            <a:r>
              <a:rPr lang="en-US" sz="2400" dirty="0" smtClean="0">
                <a:solidFill>
                  <a:srgbClr val="92D050"/>
                </a:solidFill>
                <a:latin typeface="Trebuchet MS" pitchFamily="34" charset="0"/>
              </a:rPr>
              <a:t> is </a:t>
            </a:r>
            <a:r>
              <a:rPr lang="en-US" sz="2400" dirty="0" err="1" smtClean="0">
                <a:solidFill>
                  <a:srgbClr val="92D050"/>
                </a:solidFill>
                <a:latin typeface="Trebuchet MS" pitchFamily="34" charset="0"/>
              </a:rPr>
              <a:t>gecrashed</a:t>
            </a:r>
            <a:endParaRPr lang="en-US" sz="2400" dirty="0" smtClean="0">
              <a:solidFill>
                <a:srgbClr val="92D050"/>
              </a:solidFill>
              <a:latin typeface="Trebuchet MS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 rot="433219">
            <a:off x="4703715" y="5384747"/>
            <a:ext cx="411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Lastig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he!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soort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gevallen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het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SLA’s met de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hebben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afgesloten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 rot="21314566">
            <a:off x="1716710" y="5241540"/>
            <a:ext cx="411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kunnen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iedergeval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vaststellen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 nu de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laagste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prioriteit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heeft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vinden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jullie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gelijk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9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Rechthoek 19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76200" y="32004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Klanten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en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begrip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tonen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pic>
        <p:nvPicPr>
          <p:cNvPr id="32778" name="Picture 10" descr="http://www.bbapply.com/img/confu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702">
            <a:off x="6019800" y="1379147"/>
            <a:ext cx="2466975" cy="20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t2.gstatic.com/images?q=tbn:X7DaTRxtimwS_M:http://www.testabilityinc.com/images/angry%20user.gif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7179" y="2895600"/>
            <a:ext cx="2613621" cy="20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frankwatching.com/wordpress/wp-content/uploads/2010/02/angry-users-300x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0"/>
            <a:ext cx="2857500" cy="208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http://www.graymatterit.ca/images/angry_us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219200"/>
            <a:ext cx="293269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Confused girl at the computer">
            <a:hlinkClick r:id="rId7" tooltip="Confused girl at the compute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1" y="4267200"/>
            <a:ext cx="1696288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vak 13"/>
          <p:cNvSpPr txBox="1"/>
          <p:nvPr/>
        </p:nvSpPr>
        <p:spPr>
          <a:xfrm>
            <a:off x="2438400" y="926068"/>
            <a:ext cx="20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905000" y="3352800"/>
            <a:ext cx="267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per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ongeluk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verwijderd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959559" y="6324600"/>
            <a:ext cx="410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Mhuhh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bestanden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kwijt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531793" y="914400"/>
            <a:ext cx="361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Uhhmm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bovenhoek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8" name="Picture 4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Tekstvak 12"/>
          <p:cNvSpPr txBox="1"/>
          <p:nvPr/>
        </p:nvSpPr>
        <p:spPr>
          <a:xfrm>
            <a:off x="1524000" y="6324600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heel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al 19"/>
          <p:cNvSpPr/>
          <p:nvPr/>
        </p:nvSpPr>
        <p:spPr>
          <a:xfrm>
            <a:off x="76200" y="3657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aauc.org.au/members/images/di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3"/>
            <a:ext cx="9144000" cy="6862123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Klanten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en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begrip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tonen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52400" y="228600"/>
            <a:ext cx="1447800" cy="62484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err="1" smtClean="0">
                <a:latin typeface="Trebuchet MS" pitchFamily="34" charset="0"/>
              </a:rPr>
              <a:t>Inhoud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19" name="Tijdelijke aanduiding voor inhoud 2"/>
          <p:cNvSpPr>
            <a:spLocks noGrp="1"/>
          </p:cNvSpPr>
          <p:nvPr>
            <p:ph idx="1"/>
          </p:nvPr>
        </p:nvSpPr>
        <p:spPr>
          <a:xfrm>
            <a:off x="1905000" y="1066801"/>
            <a:ext cx="61722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Klanten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vinden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heel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vaak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dat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Hun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probleem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hoogste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prioriteit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heeft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!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Het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veel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te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lang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duurt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voordat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het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probleem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wordt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verholpen</a:t>
            </a:r>
            <a:endParaRPr lang="en-US" sz="26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Dat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zei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enige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zijn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die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een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probleem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hebben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met </a:t>
            </a:r>
            <a:r>
              <a:rPr lang="en-US" sz="2600" dirty="0" err="1" smtClean="0">
                <a:solidFill>
                  <a:schemeClr val="bg1"/>
                </a:solidFill>
                <a:latin typeface="Trebuchet MS" pitchFamily="34" charset="0"/>
              </a:rPr>
              <a:t>hun</a:t>
            </a:r>
            <a:r>
              <a:rPr lang="en-US" sz="2600" dirty="0" smtClean="0">
                <a:solidFill>
                  <a:schemeClr val="bg1"/>
                </a:solidFill>
                <a:latin typeface="Trebuchet MS" pitchFamily="34" charset="0"/>
              </a:rPr>
              <a:t> pc</a:t>
            </a:r>
          </a:p>
        </p:txBody>
      </p:sp>
      <p:pic>
        <p:nvPicPr>
          <p:cNvPr id="40966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676400"/>
            <a:ext cx="990600" cy="122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8" name="Picture 8" descr="http://www.itqb.unl.pt/Research/Associated_Lab/Molecular_Simulation/Resources/compu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724400"/>
            <a:ext cx="1652739" cy="1447800"/>
          </a:xfrm>
          <a:prstGeom prst="rect">
            <a:avLst/>
          </a:prstGeom>
          <a:noFill/>
        </p:spPr>
      </p:pic>
      <p:pic>
        <p:nvPicPr>
          <p:cNvPr id="23" name="Picture 8" descr="http://www.itqb.unl.pt/Research/Associated_Lab/Molecular_Simulation/Resources/compu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5061" y="4724400"/>
            <a:ext cx="1652739" cy="1447800"/>
          </a:xfrm>
          <a:prstGeom prst="rect">
            <a:avLst/>
          </a:prstGeom>
          <a:noFill/>
        </p:spPr>
      </p:pic>
      <p:pic>
        <p:nvPicPr>
          <p:cNvPr id="24" name="Picture 8" descr="http://www.itqb.unl.pt/Research/Associated_Lab/Molecular_Simulation/Resources/compu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539" y="4724400"/>
            <a:ext cx="1652739" cy="1447800"/>
          </a:xfrm>
          <a:prstGeom prst="rect">
            <a:avLst/>
          </a:prstGeom>
          <a:noFill/>
        </p:spPr>
      </p:pic>
      <p:pic>
        <p:nvPicPr>
          <p:cNvPr id="25" name="Picture 8" descr="http://www.itqb.unl.pt/Research/Associated_Lab/Molecular_Simulation/Resources/comput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24400"/>
            <a:ext cx="1652739" cy="1447800"/>
          </a:xfrm>
          <a:prstGeom prst="rect">
            <a:avLst/>
          </a:prstGeom>
          <a:noFill/>
        </p:spPr>
      </p:pic>
      <p:pic>
        <p:nvPicPr>
          <p:cNvPr id="26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0956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7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4112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8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956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9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7356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30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0512" y="55626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356" y="55626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756" y="55626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6912" y="55626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756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35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0156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36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3312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37" name="Picture 6" descr="http://www.gregterry.org/file/image/confused-smi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3156" y="5638800"/>
            <a:ext cx="493644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40970" name="Picture 10" descr="http://dlgate.net/img/pic134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944880"/>
            <a:ext cx="762000" cy="731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4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08057">
            <a:off x="281932" y="5951646"/>
            <a:ext cx="1447087" cy="61749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0" name="Rechthoek 39"/>
          <p:cNvSpPr/>
          <p:nvPr/>
        </p:nvSpPr>
        <p:spPr>
          <a:xfrm>
            <a:off x="152400" y="962085"/>
            <a:ext cx="152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is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Wat doet een helpdesk?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komen storingen binnen?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Een storing komt binnen en dan?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Hoog of Lage prioriteit?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Klanten en begrip tonen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niet om te gaan met klanten</a:t>
            </a:r>
          </a:p>
          <a:p>
            <a:endParaRPr lang="nl-NL" sz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Hoe zorg je ervoor dat iedereen hetzelfde meldingen </a:t>
            </a:r>
            <a:r>
              <a:rPr lang="nl-NL" sz="1200" dirty="0" err="1" smtClean="0">
                <a:solidFill>
                  <a:schemeClr val="bg1">
                    <a:lumMod val="95000"/>
                  </a:schemeClr>
                </a:solidFill>
              </a:rPr>
              <a:t>afhandeld</a:t>
            </a: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Ovaal 40"/>
          <p:cNvSpPr/>
          <p:nvPr/>
        </p:nvSpPr>
        <p:spPr>
          <a:xfrm>
            <a:off x="76200" y="3657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b="1"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1441</Words>
  <Application>Microsoft Office PowerPoint</Application>
  <PresentationFormat>Diavoorstelling (4:3)</PresentationFormat>
  <Paragraphs>362</Paragraphs>
  <Slides>16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Dia 1</vt:lpstr>
      <vt:lpstr>Wat is een helpdesk?</vt:lpstr>
      <vt:lpstr>Wat doet een helpdesk?</vt:lpstr>
      <vt:lpstr>Hoe komen storingen binnen?</vt:lpstr>
      <vt:lpstr>Een storing komt binnen en dan?</vt:lpstr>
      <vt:lpstr>Hoog of Lage prioriteit?</vt:lpstr>
      <vt:lpstr>Hoog of Lage prioriteit?</vt:lpstr>
      <vt:lpstr>Klanten en begrip tonen</vt:lpstr>
      <vt:lpstr>Klanten en begrip tonen</vt:lpstr>
      <vt:lpstr>Klanten en begrip tonen</vt:lpstr>
      <vt:lpstr>Hoe niet om te gaan met klanten</vt:lpstr>
      <vt:lpstr>Hoe zorg je ervoor dat iedereen hetzelfde meldingen afhandeld?</vt:lpstr>
      <vt:lpstr>Hoe zorg je ervoor dat iedereen hetzelfde meldingen afhandeld?</vt:lpstr>
      <vt:lpstr>Procedures moeilijk?</vt:lpstr>
      <vt:lpstr>Hoe zorg je ervoor dat iedereen hetzelfde meldingen afhandeld?</vt:lpstr>
      <vt:lpstr>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a.giele</dc:creator>
  <cp:lastModifiedBy>ICT-Dienst</cp:lastModifiedBy>
  <cp:revision>63</cp:revision>
  <dcterms:created xsi:type="dcterms:W3CDTF">2010-09-12T18:33:07Z</dcterms:created>
  <dcterms:modified xsi:type="dcterms:W3CDTF">2010-09-16T07:24:12Z</dcterms:modified>
</cp:coreProperties>
</file>